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56" r:id="rId2"/>
    <p:sldId id="358" r:id="rId3"/>
    <p:sldId id="333" r:id="rId4"/>
    <p:sldId id="324" r:id="rId5"/>
    <p:sldId id="435" r:id="rId6"/>
    <p:sldId id="440" r:id="rId7"/>
    <p:sldId id="436" r:id="rId8"/>
    <p:sldId id="438" r:id="rId9"/>
    <p:sldId id="441" r:id="rId10"/>
    <p:sldId id="439" r:id="rId11"/>
    <p:sldId id="442" r:id="rId12"/>
    <p:sldId id="437" r:id="rId13"/>
    <p:sldId id="337" r:id="rId14"/>
    <p:sldId id="434" r:id="rId15"/>
    <p:sldId id="363" r:id="rId16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、封底" id="{B5FEBBAD-490C-4448-9788-CD15636D54FC}">
          <p14:sldIdLst>
            <p14:sldId id="356"/>
            <p14:sldId id="358"/>
          </p14:sldIdLst>
        </p14:section>
        <p14:section name="目录篇" id="{CD1E8974-34A1-224D-BB13-C63BA5A94756}">
          <p14:sldIdLst>
            <p14:sldId id="333"/>
            <p14:sldId id="324"/>
            <p14:sldId id="435"/>
            <p14:sldId id="440"/>
            <p14:sldId id="436"/>
            <p14:sldId id="438"/>
            <p14:sldId id="441"/>
            <p14:sldId id="439"/>
            <p14:sldId id="442"/>
            <p14:sldId id="437"/>
            <p14:sldId id="337"/>
          </p14:sldIdLst>
        </p14:section>
        <p14:section name="封底" id="{E316E9BA-DAC3-9341-859C-5D8BBDF27D35}">
          <p14:sldIdLst>
            <p14:sldId id="434"/>
            <p14:sldId id="3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60EA"/>
    <a:srgbClr val="FF8C21"/>
    <a:srgbClr val="F8F8F9"/>
    <a:srgbClr val="4A68D6"/>
    <a:srgbClr val="70AE47"/>
    <a:srgbClr val="FFC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69" autoAdjust="0"/>
    <p:restoredTop sz="96405"/>
  </p:normalViewPr>
  <p:slideViewPr>
    <p:cSldViewPr snapToGrid="0" snapToObjects="1">
      <p:cViewPr varScale="1">
        <p:scale>
          <a:sx n="114" d="100"/>
          <a:sy n="114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D21F9-378A-CD4D-A916-8A84E8774933}" type="datetimeFigureOut">
              <a:rPr kumimoji="1" lang="zh-CN" altLang="en-US" smtClean="0"/>
              <a:t>2023/10/6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vgl/lvg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vgl/lv_drive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38364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如何移植和使用</a:t>
            </a:r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LVGL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616024-98ED-1D20-E836-267469B99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38" y="1329868"/>
            <a:ext cx="2133333" cy="48190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4110607" y="1830604"/>
            <a:ext cx="6920916" cy="25431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其中重要的文件包括：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.\</a:t>
            </a:r>
            <a:r>
              <a:rPr lang="en-US" altLang="zh-CN" dirty="0" err="1"/>
              <a:t>lvgl</a:t>
            </a:r>
            <a:r>
              <a:rPr lang="en-US" altLang="zh-CN" dirty="0"/>
              <a:t>\examples\porting\</a:t>
            </a:r>
            <a:r>
              <a:rPr lang="fr-FR" altLang="zh-CN" dirty="0"/>
              <a:t>lv_port_disp_template.c </a:t>
            </a:r>
            <a:r>
              <a:rPr lang="zh-CN" altLang="en-US" dirty="0"/>
              <a:t>初始化显示驱动以及设置画图方式等与屏幕显示有关的操作。</a:t>
            </a:r>
            <a:endParaRPr lang="fr-FR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.\</a:t>
            </a:r>
            <a:r>
              <a:rPr lang="en-US" altLang="zh-CN" dirty="0" err="1"/>
              <a:t>lvgl</a:t>
            </a:r>
            <a:r>
              <a:rPr lang="en-US" altLang="zh-CN" dirty="0"/>
              <a:t>\examples\porting\</a:t>
            </a:r>
            <a:r>
              <a:rPr lang="fr-FR" altLang="zh-CN" dirty="0"/>
              <a:t>lv_port_indev_template.c </a:t>
            </a:r>
            <a:r>
              <a:rPr lang="zh-CN" altLang="en-US" dirty="0"/>
              <a:t>初始化输入设备。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.\</a:t>
            </a:r>
            <a:r>
              <a:rPr lang="en-US" altLang="zh-CN" dirty="0" err="1"/>
              <a:t>lvgl</a:t>
            </a:r>
            <a:r>
              <a:rPr lang="en-US" altLang="zh-CN" dirty="0"/>
              <a:t>\</a:t>
            </a:r>
            <a:r>
              <a:rPr lang="fr-FR" altLang="zh-CN" dirty="0"/>
              <a:t>lv_conf_template.h </a:t>
            </a:r>
            <a:r>
              <a:rPr lang="en-US" altLang="zh-CN" dirty="0" err="1"/>
              <a:t>lvgl</a:t>
            </a:r>
            <a:r>
              <a:rPr lang="zh-CN" altLang="en-US" dirty="0"/>
              <a:t>的配置文件。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以及各组件库</a:t>
            </a:r>
            <a:r>
              <a:rPr lang="en-US" altLang="zh-CN" dirty="0"/>
              <a:t>.c</a:t>
            </a:r>
            <a:r>
              <a:rPr lang="zh-CN" altLang="en-US" dirty="0"/>
              <a:t>文件。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276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38364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如何移植和使用</a:t>
            </a:r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LVGL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658014" y="1310487"/>
            <a:ext cx="10015509" cy="21276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在将</a:t>
            </a:r>
            <a:r>
              <a:rPr lang="en-US" altLang="zh-CN" dirty="0" err="1"/>
              <a:t>lvgl</a:t>
            </a:r>
            <a:r>
              <a:rPr lang="zh-CN" altLang="en-US" dirty="0"/>
              <a:t>库移植好后，就可以进行初始化</a:t>
            </a:r>
            <a:r>
              <a:rPr lang="en-US" altLang="zh-CN" dirty="0" err="1"/>
              <a:t>lvgl</a:t>
            </a:r>
            <a:r>
              <a:rPr lang="zh-CN" altLang="en-US" dirty="0"/>
              <a:t>了，初始化顺序大致以下几点：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、调用</a:t>
            </a:r>
            <a:r>
              <a:rPr lang="en-US" altLang="zh-CN" dirty="0" err="1"/>
              <a:t>lv_init</a:t>
            </a:r>
            <a:r>
              <a:rPr lang="en-US" altLang="zh-CN" dirty="0"/>
              <a:t>()</a:t>
            </a:r>
            <a:r>
              <a:rPr lang="zh-CN" altLang="en-US" dirty="0"/>
              <a:t>初始化</a:t>
            </a:r>
            <a:r>
              <a:rPr lang="en-US" altLang="zh-CN" dirty="0" err="1"/>
              <a:t>lvgl</a:t>
            </a:r>
            <a:r>
              <a:rPr lang="zh-CN" altLang="en-US" dirty="0"/>
              <a:t>库；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、在</a:t>
            </a:r>
            <a:r>
              <a:rPr lang="en-US" altLang="zh-CN" dirty="0" err="1"/>
              <a:t>lv_port_disp_init</a:t>
            </a:r>
            <a:r>
              <a:rPr lang="en-US" altLang="zh-CN" dirty="0"/>
              <a:t>()</a:t>
            </a:r>
            <a:r>
              <a:rPr lang="zh-CN" altLang="en-US" dirty="0"/>
              <a:t>和</a:t>
            </a:r>
            <a:r>
              <a:rPr lang="en-US" altLang="zh-CN" dirty="0" err="1"/>
              <a:t>lv_port_indev_init</a:t>
            </a:r>
            <a:r>
              <a:rPr lang="en-US" altLang="zh-CN" dirty="0"/>
              <a:t>()</a:t>
            </a:r>
            <a:r>
              <a:rPr lang="zh-CN" altLang="en-US" dirty="0"/>
              <a:t>中初始化并注册显示和输入设备驱动；</a:t>
            </a:r>
            <a:br>
              <a:rPr lang="en-US" altLang="zh-CN" dirty="0"/>
            </a:br>
            <a:r>
              <a:rPr lang="en-US" altLang="zh-CN" dirty="0"/>
              <a:t>3</a:t>
            </a:r>
            <a:r>
              <a:rPr lang="zh-CN" altLang="en-US" dirty="0"/>
              <a:t>、在中断中定时调用</a:t>
            </a:r>
            <a:r>
              <a:rPr lang="en-US" altLang="zh-CN" dirty="0" err="1"/>
              <a:t>lv_tick_inc</a:t>
            </a:r>
            <a:r>
              <a:rPr lang="en-US" altLang="zh-CN" dirty="0"/>
              <a:t>(x)</a:t>
            </a:r>
            <a:r>
              <a:rPr lang="zh-CN" altLang="en-US" dirty="0"/>
              <a:t>，用于</a:t>
            </a:r>
            <a:r>
              <a:rPr lang="en-US" altLang="zh-CN" dirty="0" err="1"/>
              <a:t>lvgl</a:t>
            </a:r>
            <a:r>
              <a:rPr lang="zh-CN" altLang="en-US" dirty="0"/>
              <a:t>内部计时。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、在主函数中定时调用</a:t>
            </a:r>
            <a:r>
              <a:rPr lang="en-US" altLang="zh-CN" dirty="0" err="1"/>
              <a:t>lv_task_handler</a:t>
            </a:r>
            <a:r>
              <a:rPr lang="en-US" altLang="zh-CN" dirty="0"/>
              <a:t>()</a:t>
            </a:r>
            <a:r>
              <a:rPr lang="zh-CN" altLang="en-US" dirty="0"/>
              <a:t>，用于处理</a:t>
            </a:r>
            <a:r>
              <a:rPr lang="en-US" altLang="zh-CN" dirty="0" err="1"/>
              <a:t>lvgl</a:t>
            </a:r>
            <a:r>
              <a:rPr lang="zh-CN" altLang="en-US" dirty="0"/>
              <a:t>相关的任务，比如定时刷新页面。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2874AC-006C-478F-1B52-D51094D14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922" y="1391203"/>
            <a:ext cx="5754095" cy="478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1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72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657144" y="2034885"/>
            <a:ext cx="2877711" cy="1785104"/>
            <a:chOff x="5390411" y="1283354"/>
            <a:chExt cx="2877711" cy="1785104"/>
          </a:xfrm>
        </p:grpSpPr>
        <p:sp>
          <p:nvSpPr>
            <p:cNvPr id="18" name="Rectangle 39"/>
            <p:cNvSpPr>
              <a:spLocks noChangeArrowheads="1"/>
            </p:cNvSpPr>
            <p:nvPr/>
          </p:nvSpPr>
          <p:spPr bwMode="auto">
            <a:xfrm>
              <a:off x="6256085" y="1283354"/>
              <a:ext cx="1146362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0" b="1" spc="-300" dirty="0">
                  <a:solidFill>
                    <a:srgbClr val="3760EA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390411" y="2514460"/>
              <a:ext cx="287771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A02040204020203" charset="-122"/>
                  <a:ea typeface="Microsoft YaHei Bold" panose="020B0A02040204020203" charset="-122"/>
                  <a:sym typeface="+mn-ea"/>
                </a:rPr>
                <a:t>数字化解决方案</a:t>
              </a:r>
              <a:endPara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封底设计-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封底设计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5112" y="2366729"/>
            <a:ext cx="47937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00" dirty="0">
                <a:solidFill>
                  <a:schemeClr val="bg1"/>
                </a:solidFill>
                <a:latin typeface="Microsoft YaHei Regular" panose="020B0A02040204020203" charset="-122"/>
                <a:ea typeface="Microsoft YaHei Regular" panose="020B0A02040204020203" charset="-122"/>
              </a:rPr>
              <a:t>如何使用</a:t>
            </a:r>
            <a:r>
              <a:rPr lang="en-US" altLang="zh-CN" sz="3400" dirty="0" err="1">
                <a:solidFill>
                  <a:schemeClr val="bg1"/>
                </a:solidFill>
                <a:latin typeface="Microsoft YaHei Regular" panose="020B0A02040204020203" charset="-122"/>
                <a:ea typeface="Microsoft YaHei Regular" panose="020B0A02040204020203" charset="-122"/>
              </a:rPr>
              <a:t>lvgl</a:t>
            </a:r>
            <a:r>
              <a:rPr lang="zh-CN" altLang="en-US" sz="3400" dirty="0">
                <a:solidFill>
                  <a:schemeClr val="bg1"/>
                </a:solidFill>
                <a:latin typeface="Microsoft YaHei Regular" panose="020B0A02040204020203" charset="-122"/>
                <a:ea typeface="Microsoft YaHei Regular" panose="020B0A02040204020203" charset="-122"/>
              </a:rPr>
              <a:t>制作</a:t>
            </a:r>
            <a:r>
              <a:rPr lang="en-US" altLang="zh-CN" sz="3400" dirty="0" err="1">
                <a:solidFill>
                  <a:schemeClr val="bg1"/>
                </a:solidFill>
                <a:latin typeface="Microsoft YaHei Regular" panose="020B0A02040204020203" charset="-122"/>
                <a:ea typeface="Microsoft YaHei Regular" panose="020B0A02040204020203" charset="-122"/>
              </a:rPr>
              <a:t>ui</a:t>
            </a:r>
            <a:r>
              <a:rPr lang="zh-CN" altLang="en-US" sz="3400" dirty="0">
                <a:solidFill>
                  <a:schemeClr val="bg1"/>
                </a:solidFill>
                <a:latin typeface="Microsoft YaHei Regular" panose="020B0A02040204020203" charset="-122"/>
                <a:ea typeface="Microsoft YaHei Regular" panose="020B0A02040204020203" charset="-122"/>
              </a:rPr>
              <a:t>界面</a:t>
            </a:r>
            <a:endParaRPr kumimoji="1" lang="zh-CN" altLang="en-US" sz="3400" dirty="0">
              <a:solidFill>
                <a:schemeClr val="bg1"/>
              </a:solidFill>
              <a:latin typeface="Microsoft YaHei Regular" panose="020B0A02040204020203" charset="-122"/>
              <a:ea typeface="Microsoft YaHei Regular" panose="020B0A02040204020203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5780" y="3351115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chemeClr val="bg1">
                    <a:lumMod val="75000"/>
                  </a:schemeClr>
                </a:solidFill>
                <a:latin typeface="Microsoft YaHei Regular" panose="020B0A02040204020203" charset="-122"/>
                <a:ea typeface="Microsoft YaHei Regular" panose="020B0A02040204020203" charset="-122"/>
              </a:rPr>
              <a:t>主讲人：梁文添</a:t>
            </a:r>
          </a:p>
        </p:txBody>
      </p:sp>
      <p:pic>
        <p:nvPicPr>
          <p:cNvPr id="8" name="图片 7" descr="横排-中英文-白（r标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80" y="467112"/>
            <a:ext cx="1687830" cy="53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816108" y="2754064"/>
            <a:ext cx="2159566" cy="1009603"/>
            <a:chOff x="710119" y="2208179"/>
            <a:chExt cx="2159566" cy="1009603"/>
          </a:xfrm>
        </p:grpSpPr>
        <p:sp>
          <p:nvSpPr>
            <p:cNvPr id="3" name="文本框 2"/>
            <p:cNvSpPr txBox="1"/>
            <p:nvPr/>
          </p:nvSpPr>
          <p:spPr>
            <a:xfrm>
              <a:off x="710119" y="2694562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CONTENTS</a:t>
              </a:r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10119" y="2208179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solidFill>
                    <a:srgbClr val="3760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30414" y="234969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竖版</a:t>
            </a:r>
          </a:p>
        </p:txBody>
      </p:sp>
      <p:grpSp>
        <p:nvGrpSpPr>
          <p:cNvPr id="68" name="组合 67"/>
          <p:cNvGrpSpPr/>
          <p:nvPr/>
        </p:nvGrpSpPr>
        <p:grpSpPr>
          <a:xfrm>
            <a:off x="4395451" y="2316860"/>
            <a:ext cx="3892538" cy="2158033"/>
            <a:chOff x="3973036" y="1211399"/>
            <a:chExt cx="3892538" cy="2158033"/>
          </a:xfrm>
        </p:grpSpPr>
        <p:cxnSp>
          <p:nvCxnSpPr>
            <p:cNvPr id="62" name="直线连接符 61"/>
            <p:cNvCxnSpPr>
              <a:cxnSpLocks/>
              <a:stCxn id="46" idx="4"/>
              <a:endCxn id="52" idx="0"/>
            </p:cNvCxnSpPr>
            <p:nvPr/>
          </p:nvCxnSpPr>
          <p:spPr>
            <a:xfrm>
              <a:off x="4616793" y="1490118"/>
              <a:ext cx="0" cy="1599502"/>
            </a:xfrm>
            <a:prstGeom prst="line">
              <a:avLst/>
            </a:prstGeom>
            <a:ln w="12700">
              <a:solidFill>
                <a:srgbClr val="3760EA">
                  <a:alpha val="4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39"/>
            <p:cNvSpPr>
              <a:spLocks noChangeArrowheads="1"/>
            </p:cNvSpPr>
            <p:nvPr/>
          </p:nvSpPr>
          <p:spPr bwMode="auto">
            <a:xfrm>
              <a:off x="4984010" y="1288343"/>
              <a:ext cx="288156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zh-CN" altLang="en-US" sz="2200" dirty="0">
                  <a:solidFill>
                    <a:srgbClr val="3760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什么是</a:t>
              </a:r>
              <a:r>
                <a:rPr lang="en-US" altLang="zh-CN" sz="2200" dirty="0">
                  <a:solidFill>
                    <a:srgbClr val="3760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LVGL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973036" y="1211399"/>
              <a:ext cx="7912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kumimoji="1" lang="zh-CN" altLang="en-US" sz="2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4584296" y="1425124"/>
              <a:ext cx="64994" cy="64994"/>
            </a:xfrm>
            <a:prstGeom prst="ellipse">
              <a:avLst/>
            </a:prstGeom>
            <a:solidFill>
              <a:srgbClr val="4A6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973036" y="2043647"/>
              <a:ext cx="7912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kumimoji="1" lang="zh-CN" altLang="en-US" sz="2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4584296" y="2257372"/>
              <a:ext cx="64994" cy="64994"/>
            </a:xfrm>
            <a:prstGeom prst="ellipse">
              <a:avLst/>
            </a:prstGeom>
            <a:solidFill>
              <a:srgbClr val="4A6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973036" y="2876989"/>
              <a:ext cx="7912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kumimoji="1" lang="zh-CN" altLang="en-US" sz="2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4584296" y="3089620"/>
              <a:ext cx="64994" cy="64994"/>
            </a:xfrm>
            <a:prstGeom prst="ellipse">
              <a:avLst/>
            </a:prstGeom>
            <a:solidFill>
              <a:srgbClr val="4A6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Rectangle 39"/>
            <p:cNvSpPr>
              <a:spLocks noChangeArrowheads="1"/>
            </p:cNvSpPr>
            <p:nvPr/>
          </p:nvSpPr>
          <p:spPr bwMode="auto">
            <a:xfrm>
              <a:off x="4984010" y="2120361"/>
              <a:ext cx="288156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zh-CN" altLang="en-US" sz="2200" dirty="0">
                  <a:solidFill>
                    <a:srgbClr val="3760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如何移植和使用</a:t>
              </a:r>
              <a:r>
                <a:rPr lang="en-US" altLang="zh-CN" sz="2200" dirty="0">
                  <a:solidFill>
                    <a:srgbClr val="3760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LVGL</a:t>
              </a:r>
            </a:p>
          </p:txBody>
        </p:sp>
        <p:sp>
          <p:nvSpPr>
            <p:cNvPr id="64" name="Rectangle 39"/>
            <p:cNvSpPr>
              <a:spLocks noChangeArrowheads="1"/>
            </p:cNvSpPr>
            <p:nvPr/>
          </p:nvSpPr>
          <p:spPr bwMode="auto">
            <a:xfrm>
              <a:off x="4984010" y="2952379"/>
              <a:ext cx="288156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200" dirty="0">
                  <a:solidFill>
                    <a:srgbClr val="3760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LVGL</a:t>
              </a:r>
              <a:r>
                <a:rPr lang="zh-CN" altLang="en-US" sz="2200" dirty="0">
                  <a:solidFill>
                    <a:srgbClr val="3760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的特性和功能</a:t>
              </a:r>
              <a:endParaRPr lang="en-US" altLang="zh-CN" sz="2200" dirty="0">
                <a:solidFill>
                  <a:srgbClr val="3760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2413794" y="2481840"/>
            <a:ext cx="3711389" cy="1231106"/>
            <a:chOff x="3045578" y="2481840"/>
            <a:chExt cx="3711389" cy="1231106"/>
          </a:xfrm>
        </p:grpSpPr>
        <p:cxnSp>
          <p:nvCxnSpPr>
            <p:cNvPr id="7" name="直接连接符 21"/>
            <p:cNvCxnSpPr/>
            <p:nvPr/>
          </p:nvCxnSpPr>
          <p:spPr>
            <a:xfrm>
              <a:off x="4325677" y="2978513"/>
              <a:ext cx="0" cy="362053"/>
            </a:xfrm>
            <a:prstGeom prst="line">
              <a:avLst/>
            </a:prstGeom>
            <a:ln w="158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9"/>
            <p:cNvSpPr>
              <a:spLocks noChangeArrowheads="1"/>
            </p:cNvSpPr>
            <p:nvPr/>
          </p:nvSpPr>
          <p:spPr bwMode="auto">
            <a:xfrm>
              <a:off x="3045578" y="2481840"/>
              <a:ext cx="1146362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0" b="1" spc="-300" dirty="0">
                  <a:solidFill>
                    <a:srgbClr val="3760EA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59415" y="2875002"/>
              <a:ext cx="229755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A02040204020203" charset="-122"/>
                  <a:ea typeface="Microsoft YaHei Bold" panose="020B0A02040204020203" charset="-122"/>
                  <a:sym typeface="+mn-ea"/>
                </a:rPr>
                <a:t>什么是</a:t>
              </a:r>
              <a:r>
                <a:rPr lang="en-US" altLang="zh-CN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A02040204020203" charset="-122"/>
                  <a:ea typeface="Microsoft YaHei Bold" panose="020B0A02040204020203" charset="-122"/>
                  <a:sym typeface="+mn-ea"/>
                </a:rPr>
                <a:t>LVGL</a:t>
              </a:r>
              <a:endPara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28858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01 LVGL</a:t>
            </a: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的介绍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A37D617-EF47-BE88-7EF4-E8BD44C7CFB1}"/>
              </a:ext>
            </a:extLst>
          </p:cNvPr>
          <p:cNvSpPr/>
          <p:nvPr/>
        </p:nvSpPr>
        <p:spPr>
          <a:xfrm>
            <a:off x="930574" y="1577495"/>
            <a:ext cx="9832676" cy="212744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74151"/>
                </a:solidFill>
              </a:rPr>
              <a:t>1</a:t>
            </a:r>
            <a:r>
              <a:rPr lang="zh-CN" altLang="en-US" dirty="0">
                <a:solidFill>
                  <a:srgbClr val="374151"/>
                </a:solidFill>
              </a:rPr>
              <a:t>、</a:t>
            </a:r>
            <a:r>
              <a:rPr lang="en-US" altLang="zh-CN" dirty="0">
                <a:solidFill>
                  <a:srgbClr val="374151"/>
                </a:solidFill>
              </a:rPr>
              <a:t>LVGL</a:t>
            </a:r>
            <a:r>
              <a:rPr lang="zh-CN" altLang="en-US" dirty="0">
                <a:solidFill>
                  <a:srgbClr val="374151"/>
                </a:solidFill>
              </a:rPr>
              <a:t>（</a:t>
            </a:r>
            <a:r>
              <a:rPr lang="en-US" altLang="zh-CN" dirty="0" err="1">
                <a:solidFill>
                  <a:srgbClr val="374151"/>
                </a:solidFill>
              </a:rPr>
              <a:t>LittlevGL</a:t>
            </a:r>
            <a:r>
              <a:rPr lang="zh-CN" altLang="en-US" dirty="0">
                <a:solidFill>
                  <a:srgbClr val="374151"/>
                </a:solidFill>
              </a:rPr>
              <a:t>）是一款开源的轻量级嵌入式图形用户界面（</a:t>
            </a:r>
            <a:r>
              <a:rPr lang="en-US" altLang="zh-CN" dirty="0">
                <a:solidFill>
                  <a:srgbClr val="374151"/>
                </a:solidFill>
              </a:rPr>
              <a:t>GUI</a:t>
            </a:r>
            <a:r>
              <a:rPr lang="zh-CN" altLang="en-US" dirty="0">
                <a:solidFill>
                  <a:srgbClr val="374151"/>
                </a:solidFill>
              </a:rPr>
              <a:t>）库，专为嵌入式系统设计，具有内存占用小，支持定制化，有非常丰富的组件库，可以创建漂亮的</a:t>
            </a:r>
            <a:r>
              <a:rPr lang="en-US" altLang="zh-CN" dirty="0">
                <a:solidFill>
                  <a:srgbClr val="374151"/>
                </a:solidFill>
              </a:rPr>
              <a:t>UI</a:t>
            </a:r>
            <a:r>
              <a:rPr lang="zh-CN" altLang="en-US" dirty="0">
                <a:solidFill>
                  <a:srgbClr val="374151"/>
                </a:solidFill>
              </a:rPr>
              <a:t>界面。</a:t>
            </a:r>
            <a:endParaRPr lang="en-US" altLang="zh-CN" dirty="0">
              <a:solidFill>
                <a:srgbClr val="37415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74151"/>
                </a:solidFill>
                <a:latin typeface="Söhne"/>
              </a:rPr>
              <a:t>2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、支持输入设备，例如触摸板，鼠标，键盘，编码器等；支持多显示器，如</a:t>
            </a:r>
            <a:r>
              <a:rPr lang="en-US" altLang="zh-CN" dirty="0" err="1">
                <a:solidFill>
                  <a:srgbClr val="374151"/>
                </a:solidFill>
                <a:latin typeface="Söhne"/>
              </a:rPr>
              <a:t>tft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，单色显示器。</a:t>
            </a:r>
            <a:endParaRPr lang="en-US" altLang="zh-CN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74151"/>
                </a:solidFill>
                <a:latin typeface="Söhne"/>
              </a:rPr>
              <a:t>3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、支持多种嵌入式平台，包括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ESP32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、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STM32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等，并且具有活跃的开发社区和大量的应用实例，有很多文档和示例参考。</a:t>
            </a:r>
            <a:endParaRPr lang="en-US" altLang="zh-CN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3573EEC-4871-F7E7-44EE-B88FC41CC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44" y="3844457"/>
            <a:ext cx="1932194" cy="266254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2C0831D-FC76-2C7E-0735-78EB9E24F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912" y="3950899"/>
            <a:ext cx="4123770" cy="265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28858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01 LVGL</a:t>
            </a: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的介绍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D03DDD0-E0C1-4BFE-DD92-33975C440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61075"/>
              </p:ext>
            </p:extLst>
          </p:nvPr>
        </p:nvGraphicFramePr>
        <p:xfrm>
          <a:off x="1251824" y="1556235"/>
          <a:ext cx="9301526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900">
                  <a:extLst>
                    <a:ext uri="{9D8B030D-6E8A-4147-A177-3AD203B41FA5}">
                      <a16:colId xmlns:a16="http://schemas.microsoft.com/office/drawing/2014/main" val="3350922734"/>
                    </a:ext>
                  </a:extLst>
                </a:gridCol>
                <a:gridCol w="7671626">
                  <a:extLst>
                    <a:ext uri="{9D8B030D-6E8A-4147-A177-3AD203B41FA5}">
                      <a16:colId xmlns:a16="http://schemas.microsoft.com/office/drawing/2014/main" val="1110802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lvgl</a:t>
                      </a:r>
                      <a:r>
                        <a:rPr lang="zh-CN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的硬件要求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8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处理器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16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、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32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或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64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位微控制器或处理器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823200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时钟频率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最低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16 MHz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时钟频率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615798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</a:rPr>
                        <a:t>Flash/ROM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对于非常重要的组件要求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&gt;64 kB(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建议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 180 kB)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902671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b="0" dirty="0">
                          <a:solidFill>
                            <a:srgbClr val="4F4F4F"/>
                          </a:solidFill>
                          <a:effectLst/>
                        </a:rPr>
                        <a:t>RAM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1.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静态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RAM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使用量：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~2 kB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，取决于所使用的功能和对象类型</a:t>
                      </a:r>
                      <a:endParaRPr lang="en-US" altLang="zh-CN" b="0" dirty="0">
                        <a:solidFill>
                          <a:srgbClr val="4F4F4F"/>
                        </a:solidFill>
                        <a:effectLst/>
                      </a:endParaRPr>
                    </a:p>
                    <a:p>
                      <a:pPr algn="l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2.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堆栈：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 2kB(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建议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 8 kB)</a:t>
                      </a:r>
                      <a:b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</a:b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3.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动态数据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(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堆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)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：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 2 KB(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如果使用多个对象，则建议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 16 kB)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。由 </a:t>
                      </a:r>
                      <a:r>
                        <a:rPr lang="en-US" altLang="zh-CN" b="0" dirty="0" err="1">
                          <a:solidFill>
                            <a:srgbClr val="4F4F4F"/>
                          </a:solidFill>
                          <a:effectLst/>
                        </a:rPr>
                        <a:t>lv_conf.h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中的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LV_MEM_SIZE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宏进行设置。</a:t>
                      </a:r>
                      <a:b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</a:b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3.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显示缓冲区：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 “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水平分辨率”像素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(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建议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 10× “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水平分辨率”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)</a:t>
                      </a:r>
                      <a:b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</a:b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4.MCU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或外部显示控制器中的一帧缓冲区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29064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编译器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C99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或更高版本的编译器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962780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74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2413794" y="2481840"/>
            <a:ext cx="5250272" cy="1231106"/>
            <a:chOff x="3045578" y="2481840"/>
            <a:chExt cx="5250272" cy="1231106"/>
          </a:xfrm>
        </p:grpSpPr>
        <p:cxnSp>
          <p:nvCxnSpPr>
            <p:cNvPr id="7" name="直接连接符 21"/>
            <p:cNvCxnSpPr/>
            <p:nvPr/>
          </p:nvCxnSpPr>
          <p:spPr>
            <a:xfrm>
              <a:off x="4325677" y="2978513"/>
              <a:ext cx="0" cy="362053"/>
            </a:xfrm>
            <a:prstGeom prst="line">
              <a:avLst/>
            </a:prstGeom>
            <a:ln w="158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9"/>
            <p:cNvSpPr>
              <a:spLocks noChangeArrowheads="1"/>
            </p:cNvSpPr>
            <p:nvPr/>
          </p:nvSpPr>
          <p:spPr bwMode="auto">
            <a:xfrm>
              <a:off x="3045578" y="2481840"/>
              <a:ext cx="1146362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0" b="1" spc="-300" dirty="0">
                  <a:solidFill>
                    <a:srgbClr val="3760EA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59415" y="2875002"/>
              <a:ext cx="383643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A02040204020203" charset="-122"/>
                  <a:ea typeface="Microsoft YaHei Bold" panose="020B0A02040204020203" charset="-122"/>
                  <a:sym typeface="+mn-ea"/>
                </a:rPr>
                <a:t>如何移植和使用</a:t>
              </a:r>
              <a:r>
                <a:rPr lang="en-US" altLang="zh-CN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A02040204020203" charset="-122"/>
                  <a:ea typeface="Microsoft YaHei Bold" panose="020B0A02040204020203" charset="-122"/>
                  <a:sym typeface="+mn-ea"/>
                </a:rPr>
                <a:t>LVGL</a:t>
              </a:r>
              <a:endPara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21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38364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如何移植和使用</a:t>
            </a:r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LVGL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F4FD8BA-F2A8-0359-B0F0-357B37460990}"/>
              </a:ext>
            </a:extLst>
          </p:cNvPr>
          <p:cNvSpPr/>
          <p:nvPr/>
        </p:nvSpPr>
        <p:spPr>
          <a:xfrm>
            <a:off x="1229296" y="3987448"/>
            <a:ext cx="10343579" cy="17121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74151"/>
                </a:solidFill>
              </a:rPr>
              <a:t>LVGL </a:t>
            </a:r>
            <a:r>
              <a:rPr lang="zh-CN" altLang="en-US" dirty="0">
                <a:solidFill>
                  <a:srgbClr val="374151"/>
                </a:solidFill>
              </a:rPr>
              <a:t>本身是一个图形库。我们的应用程序通过调用 </a:t>
            </a:r>
            <a:r>
              <a:rPr lang="en-US" altLang="zh-CN" dirty="0">
                <a:solidFill>
                  <a:srgbClr val="374151"/>
                </a:solidFill>
              </a:rPr>
              <a:t>LVGL </a:t>
            </a:r>
            <a:r>
              <a:rPr lang="zh-CN" altLang="en-US" dirty="0">
                <a:solidFill>
                  <a:srgbClr val="374151"/>
                </a:solidFill>
              </a:rPr>
              <a:t>库来创建 </a:t>
            </a:r>
            <a:r>
              <a:rPr lang="en-US" altLang="zh-CN" dirty="0">
                <a:solidFill>
                  <a:srgbClr val="374151"/>
                </a:solidFill>
              </a:rPr>
              <a:t>GUI </a:t>
            </a:r>
            <a:r>
              <a:rPr lang="zh-CN" altLang="en-US" dirty="0">
                <a:solidFill>
                  <a:srgbClr val="374151"/>
                </a:solidFill>
              </a:rPr>
              <a:t>。它包含一个 硬件抽象层接口，用于注册显示和输入设备驱动程序。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74151"/>
                </a:solidFill>
              </a:rPr>
              <a:t>驱动程序除特定的驱动程序外，它还有其他的功能，可驱动显示器到 </a:t>
            </a:r>
            <a:r>
              <a:rPr lang="en-US" altLang="zh-CN" dirty="0">
                <a:solidFill>
                  <a:srgbClr val="374151"/>
                </a:solidFill>
              </a:rPr>
              <a:t>GPU (</a:t>
            </a:r>
            <a:r>
              <a:rPr lang="zh-CN" altLang="en-US" dirty="0">
                <a:solidFill>
                  <a:srgbClr val="374151"/>
                </a:solidFill>
              </a:rPr>
              <a:t>可选</a:t>
            </a:r>
            <a:r>
              <a:rPr lang="en-US" altLang="zh-CN" dirty="0">
                <a:solidFill>
                  <a:srgbClr val="374151"/>
                </a:solidFill>
              </a:rPr>
              <a:t>)</a:t>
            </a:r>
            <a:r>
              <a:rPr lang="zh-CN" altLang="en-US" dirty="0">
                <a:solidFill>
                  <a:srgbClr val="374151"/>
                </a:solidFill>
              </a:rPr>
              <a:t>、读取触摸板或按钮的输入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EAB6FF-14CC-B2FC-1E81-800653358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296" y="1523645"/>
            <a:ext cx="5144348" cy="20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6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38364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如何移植和使用</a:t>
            </a:r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LVGL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F4FD8BA-F2A8-0359-B0F0-357B37460990}"/>
              </a:ext>
            </a:extLst>
          </p:cNvPr>
          <p:cNvSpPr/>
          <p:nvPr/>
        </p:nvSpPr>
        <p:spPr>
          <a:xfrm>
            <a:off x="924210" y="1528600"/>
            <a:ext cx="10343579" cy="25431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74151"/>
                </a:solidFill>
              </a:rPr>
              <a:t>要使用</a:t>
            </a:r>
            <a:r>
              <a:rPr lang="en-US" altLang="zh-CN" dirty="0">
                <a:solidFill>
                  <a:srgbClr val="374151"/>
                </a:solidFill>
              </a:rPr>
              <a:t>LVGL</a:t>
            </a:r>
            <a:r>
              <a:rPr lang="zh-CN" altLang="en-US" dirty="0">
                <a:solidFill>
                  <a:srgbClr val="374151"/>
                </a:solidFill>
              </a:rPr>
              <a:t>，首先准备好官方的核心图形库：</a:t>
            </a:r>
            <a:endParaRPr lang="en-US" altLang="zh-CN" dirty="0">
              <a:solidFill>
                <a:srgbClr val="37415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lvgl</a:t>
            </a:r>
            <a:r>
              <a:rPr lang="zh-CN" altLang="en-US" dirty="0"/>
              <a:t>核心图形库的官方 </a:t>
            </a:r>
            <a:r>
              <a:rPr lang="en-US" altLang="zh-CN" dirty="0"/>
              <a:t>GitHub </a:t>
            </a:r>
            <a:r>
              <a:rPr lang="zh-CN" altLang="en-US" dirty="0"/>
              <a:t>仓库地址：</a:t>
            </a:r>
            <a:r>
              <a:rPr lang="en-US" altLang="zh-CN" dirty="0">
                <a:hlinkClick r:id="rId3"/>
              </a:rPr>
              <a:t>https://github.com/lvgl/lvgl</a:t>
            </a:r>
            <a:r>
              <a:rPr lang="zh-CN" altLang="en-US" dirty="0"/>
              <a:t>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lvgl</a:t>
            </a:r>
            <a:r>
              <a:rPr lang="zh-CN" altLang="en-US" dirty="0"/>
              <a:t>输入输出设备驱动官方 </a:t>
            </a:r>
            <a:r>
              <a:rPr lang="en-US" altLang="zh-CN" dirty="0"/>
              <a:t>GitHub </a:t>
            </a:r>
            <a:r>
              <a:rPr lang="zh-CN" altLang="en-US" dirty="0"/>
              <a:t>仓库地址：</a:t>
            </a:r>
            <a:r>
              <a:rPr lang="en-US" altLang="zh-CN" dirty="0">
                <a:hlinkClick r:id="rId4"/>
              </a:rPr>
              <a:t>https://github.com/lvgl/lv_drivers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其中第一个库包含</a:t>
            </a:r>
            <a:r>
              <a:rPr lang="en-US" altLang="zh-CN" dirty="0"/>
              <a:t>LVGL</a:t>
            </a:r>
            <a:r>
              <a:rPr lang="zh-CN" altLang="en-US" dirty="0"/>
              <a:t>的核心代码，第二个驱动库包含常用的屏幕驱动、触摸等输入输出设备驱动，可以用自己实现的驱动代替。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0426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zFmZDczNDlkYTJjMjQxMTIyYTJiMjcwYTVkMzc5ND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671</Words>
  <Application>Microsoft Office PowerPoint</Application>
  <PresentationFormat>宽屏</PresentationFormat>
  <Paragraphs>54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Microsoft YaHei Bold</vt:lpstr>
      <vt:lpstr>Microsoft YaHei Regular</vt:lpstr>
      <vt:lpstr>Söhne</vt:lpstr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Jonathan Josta</cp:lastModifiedBy>
  <cp:revision>6</cp:revision>
  <dcterms:created xsi:type="dcterms:W3CDTF">2023-06-20T03:06:19Z</dcterms:created>
  <dcterms:modified xsi:type="dcterms:W3CDTF">2023-10-06T15:59:54Z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4820406085264ED2BEBEDC4EADE238DB</vt:lpwstr>
  </property>
  <property fmtid="{D5CDD505-2E9C-101B-9397-08002B2CF9AE}" pid="3" name="KSOProductBuildVer">
    <vt:lpwstr>2052-0.0.0.0</vt:lpwstr>
  </property>
</Properties>
</file>